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4" r:id="rId1"/>
  </p:sldMasterIdLst>
  <p:notesMasterIdLst>
    <p:notesMasterId r:id="rId7"/>
  </p:notesMasterIdLst>
  <p:handoutMasterIdLst>
    <p:handoutMasterId r:id="rId8"/>
  </p:handoutMasterIdLst>
  <p:sldIdLst>
    <p:sldId id="256" r:id="rId2"/>
    <p:sldId id="386" r:id="rId3"/>
    <p:sldId id="384" r:id="rId4"/>
    <p:sldId id="388" r:id="rId5"/>
    <p:sldId id="387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A617A3-423B-4411-BA2D-4EB82C58D0D7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ED93B15-B940-49F9-810F-513D1F66DB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4697" tIns="47349" rIns="94697" bIns="47349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DD04C-3A55-4599-9FD6-8008AE65B64B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97" tIns="47349" rIns="94697" bIns="47349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4697" tIns="47349" rIns="94697" bIns="473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4697" tIns="47349" rIns="94697" bIns="47349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4697" tIns="47349" rIns="94697" bIns="473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269A31CF-4A49-4539-92D0-4CF1BF8AA1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CBC2E0-4B22-4AAB-A4B8-03EA6D8E2567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5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750398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24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ETTING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O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UT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</a:p>
          <a:p>
            <a:pPr algn="ctr">
              <a:defRPr/>
            </a:pP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OF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THE</a:t>
            </a:r>
            <a:r>
              <a:rPr lang="en-ZA" sz="44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DTF M</a:t>
            </a:r>
            <a:r>
              <a:rPr lang="en-ZA" sz="36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ODULES</a:t>
            </a:r>
            <a:endParaRPr lang="en-ZA" sz="1600" kern="0" dirty="0" smtClean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981200"/>
            <a:ext cx="5068887" cy="380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-31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AYOUT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LAN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8195" name="Picture 2" descr="Résultat de recherche d'images pour &quot;dumpy level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52538"/>
            <a:ext cx="274955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Image associé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168275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76200"/>
            <a:ext cx="4800600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774825"/>
            <a:ext cx="8924925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-31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ONGITUDINAL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ROFILE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52600" y="2668588"/>
            <a:ext cx="152400" cy="3794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714500" y="2249488"/>
            <a:ext cx="9398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rgbClr val="FF0000"/>
                </a:solidFill>
              </a:rPr>
              <a:t>&lt; 1%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251200" y="2897188"/>
            <a:ext cx="152400" cy="3794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149600" y="2478088"/>
            <a:ext cx="9398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rgbClr val="FF0000"/>
                </a:solidFill>
              </a:rPr>
              <a:t>&lt; 1%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549900" y="3048000"/>
            <a:ext cx="152400" cy="379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334000" y="2628900"/>
            <a:ext cx="1257300" cy="457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>
                <a:solidFill>
                  <a:srgbClr val="FF0000"/>
                </a:solidFill>
              </a:rPr>
              <a:t>&lt; 10%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85800" y="3700463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09600" y="3810000"/>
            <a:ext cx="914400" cy="425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tx1"/>
                </a:solidFill>
              </a:rPr>
              <a:t>Δ</a:t>
            </a:r>
            <a:r>
              <a:rPr lang="en-ZA" sz="1400" b="1" dirty="0">
                <a:solidFill>
                  <a:schemeClr val="tx1"/>
                </a:solidFill>
              </a:rPr>
              <a:t> 0.8m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981200" y="4022725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133600" y="4133850"/>
            <a:ext cx="914400" cy="425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tx1"/>
                </a:solidFill>
              </a:rPr>
              <a:t>Δ</a:t>
            </a:r>
            <a:r>
              <a:rPr lang="en-ZA" sz="1400" b="1" dirty="0">
                <a:solidFill>
                  <a:schemeClr val="tx1"/>
                </a:solidFill>
              </a:rPr>
              <a:t> 0.1m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03600" y="4022725"/>
            <a:ext cx="1270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733800" y="4116388"/>
            <a:ext cx="711200" cy="425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tx1"/>
                </a:solidFill>
              </a:rPr>
              <a:t>Δ</a:t>
            </a:r>
            <a:r>
              <a:rPr lang="en-ZA" sz="1400" b="1" dirty="0">
                <a:solidFill>
                  <a:schemeClr val="tx1"/>
                </a:solidFill>
              </a:rPr>
              <a:t> 1m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010400" y="4022725"/>
            <a:ext cx="13716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7391400" y="4133850"/>
            <a:ext cx="838200" cy="4254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400" b="1" dirty="0">
                <a:solidFill>
                  <a:schemeClr val="tx1"/>
                </a:solidFill>
              </a:rPr>
              <a:t>Δ</a:t>
            </a:r>
            <a:r>
              <a:rPr lang="en-ZA" sz="1400" b="1" dirty="0">
                <a:solidFill>
                  <a:schemeClr val="tx1"/>
                </a:solidFill>
              </a:rPr>
              <a:t> 0.6m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 animBg="1"/>
      <p:bldP spid="16" grpId="1" animBg="1"/>
      <p:bldP spid="18" grpId="0" animBg="1"/>
      <p:bldP spid="18" grpId="1" animBg="1"/>
      <p:bldP spid="21" grpId="0" animBg="1"/>
      <p:bldP spid="25" grpId="0" animBg="1"/>
      <p:bldP spid="27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-31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EVELS</a:t>
            </a:r>
            <a:endParaRPr lang="en-ZA" altLang="en-US" sz="32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581400"/>
          <a:ext cx="8610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487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Module inlet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Distances 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Minimum</a:t>
                      </a:r>
                      <a:r>
                        <a:rPr lang="en-ZA" sz="1800" baseline="0" dirty="0" smtClean="0"/>
                        <a:t> level difference [m]</a:t>
                      </a:r>
                      <a:endParaRPr lang="en-ZA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RBBT and Inlet Settler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Settler and inlet ABR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ABR and Inlet VFCW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7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Inlet VFCW and Water body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484563" y="4200525"/>
          <a:ext cx="1747837" cy="153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5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20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450</a:t>
                      </a:r>
                      <a:endParaRPr lang="en-ZA" sz="1800" dirty="0"/>
                    </a:p>
                  </a:txBody>
                  <a:tcPr marL="91397" marR="91397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218113" y="4200525"/>
          <a:ext cx="3683000" cy="153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0.8 + 0.05 = 0.85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1 + 0.1 = 1.1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1 + 0.2 = 1.2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/>
                        <a:t>4.5</a:t>
                      </a:r>
                      <a:endParaRPr lang="en-ZA" sz="1800" dirty="0"/>
                    </a:p>
                  </a:txBody>
                  <a:tcPr marL="91451" marR="91451" marT="45715" marB="457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279" name="Group 32"/>
          <p:cNvGrpSpPr>
            <a:grpSpLocks/>
          </p:cNvGrpSpPr>
          <p:nvPr/>
        </p:nvGrpSpPr>
        <p:grpSpPr bwMode="auto">
          <a:xfrm>
            <a:off x="2514600" y="152400"/>
            <a:ext cx="6629400" cy="2995613"/>
            <a:chOff x="2286000" y="304800"/>
            <a:chExt cx="6629401" cy="2995656"/>
          </a:xfrm>
        </p:grpSpPr>
        <p:pic>
          <p:nvPicPr>
            <p:cNvPr id="10280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04800"/>
              <a:ext cx="6629401" cy="2995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2670175" y="1685945"/>
              <a:ext cx="56356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2590800" y="1795484"/>
              <a:ext cx="676275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0.8m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654425" y="1955824"/>
              <a:ext cx="8445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3810000" y="2065363"/>
              <a:ext cx="676275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0.1m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616450" y="1947887"/>
              <a:ext cx="939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4956175" y="2039963"/>
              <a:ext cx="525463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1m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7345364" y="1981224"/>
              <a:ext cx="1016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7735889" y="2090764"/>
              <a:ext cx="620712" cy="2444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l-GR" sz="1100" b="1" dirty="0">
                  <a:solidFill>
                    <a:schemeClr val="tx1"/>
                  </a:solidFill>
                </a:rPr>
                <a:t>Δ</a:t>
              </a:r>
              <a:r>
                <a:rPr lang="en-ZA" sz="1100" b="1" dirty="0">
                  <a:solidFill>
                    <a:schemeClr val="tx1"/>
                  </a:solidFill>
                </a:rPr>
                <a:t> 0.6m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3500438" y="1052524"/>
              <a:ext cx="152400" cy="38100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3462338" y="862021"/>
              <a:ext cx="858837" cy="228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ZA" sz="1400" b="1" dirty="0">
                  <a:solidFill>
                    <a:srgbClr val="FF0000"/>
                  </a:solidFill>
                </a:rPr>
                <a:t>&lt; 1%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4587875" y="1104911"/>
              <a:ext cx="152400" cy="3794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4486275" y="914409"/>
              <a:ext cx="889000" cy="228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ZA" sz="1400" b="1" dirty="0">
                  <a:solidFill>
                    <a:srgbClr val="FF0000"/>
                  </a:solidFill>
                </a:rPr>
                <a:t>&lt; 1%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6419851" y="1231913"/>
              <a:ext cx="152400" cy="3794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203951" y="1049349"/>
              <a:ext cx="1071563" cy="22066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ZA" sz="1400" b="1" dirty="0">
                  <a:solidFill>
                    <a:srgbClr val="FF0000"/>
                  </a:solidFill>
                </a:rPr>
                <a:t>&lt; 10%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-31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P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ROCEDURE </a:t>
            </a:r>
            <a:r>
              <a:rPr lang="en-ZA" altLang="en-US" sz="28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(in the case of </a:t>
            </a:r>
            <a:r>
              <a:rPr lang="en-ZA" altLang="en-US" sz="2800" b="1" kern="0" dirty="0" err="1" smtClean="0">
                <a:solidFill>
                  <a:schemeClr val="accent1"/>
                </a:solidFill>
                <a:latin typeface="GillSans" panose="020B0602020204020204" pitchFamily="34" charset="0"/>
              </a:rPr>
              <a:t>Oloolaiser</a:t>
            </a:r>
            <a:r>
              <a:rPr lang="en-ZA" altLang="en-US" sz="28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DTF)</a:t>
            </a:r>
            <a:endParaRPr lang="en-ZA" altLang="en-US" sz="28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304800" y="990600"/>
            <a:ext cx="79248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 panose="020F0302020204030204" pitchFamily="34" charset="0"/>
              <a:buAutoNum type="arabicPeriod"/>
            </a:pPr>
            <a:r>
              <a:rPr lang="en-ZA" altLang="en-US" sz="1800">
                <a:latin typeface="Arial" panose="020B0604020202020204" pitchFamily="34" charset="0"/>
              </a:rPr>
              <a:t>Mark the position of the first module RBBT with pegs (on the 4 corners), using the distances from the layout plan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 panose="020F0302020204030204" pitchFamily="34" charset="0"/>
              <a:buAutoNum type="arabicPeriod"/>
            </a:pPr>
            <a:r>
              <a:rPr lang="en-ZA" altLang="en-US" sz="1800">
                <a:latin typeface="Arial" panose="020B0604020202020204" pitchFamily="34" charset="0"/>
              </a:rPr>
              <a:t>Mark the position of the Settler using the distances from the layout plan and double checking the expected level from the longitudinal profile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 panose="020F0302020204030204" pitchFamily="34" charset="0"/>
              <a:buAutoNum type="arabicPeriod"/>
            </a:pPr>
            <a:r>
              <a:rPr lang="en-ZA" altLang="en-US" sz="1800">
                <a:latin typeface="Arial" panose="020B0604020202020204" pitchFamily="34" charset="0"/>
              </a:rPr>
              <a:t>Same way: mark the position of the ABR (distances double checked with levels)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 panose="020F0302020204030204" pitchFamily="34" charset="0"/>
              <a:buAutoNum type="arabicPeriod"/>
            </a:pPr>
            <a:r>
              <a:rPr lang="en-ZA" altLang="en-US" sz="1800">
                <a:latin typeface="Arial" panose="020B0604020202020204" pitchFamily="34" charset="0"/>
              </a:rPr>
              <a:t>Same way mark the position of the VFCW (distances double checked with levels)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Calibri Light" panose="020F0302020204030204" pitchFamily="34" charset="0"/>
              <a:buAutoNum type="arabicPeriod"/>
            </a:pPr>
            <a:r>
              <a:rPr lang="en-ZA" altLang="en-US" sz="1800">
                <a:latin typeface="Arial" panose="020B0604020202020204" pitchFamily="34" charset="0"/>
              </a:rPr>
              <a:t>Mark the position of the SDB, the Operator Store and the incinerator using the layout plan (levels not as important as with the rest of the modules)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endParaRPr lang="en-ZA" altLang="en-US" sz="1800"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4953000"/>
            <a:ext cx="8229600" cy="8429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ZA" b="1" dirty="0"/>
              <a:t>Remember: </a:t>
            </a:r>
            <a:r>
              <a:rPr lang="en-ZA" dirty="0"/>
              <a:t>the </a:t>
            </a:r>
            <a:r>
              <a:rPr lang="en-ZA" dirty="0" err="1"/>
              <a:t>BoQ</a:t>
            </a:r>
            <a:r>
              <a:rPr lang="en-ZA" dirty="0"/>
              <a:t> has been done according to the initial setting out. Changing the setting out might lead to a variation in costs (excavation)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242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Calibri</vt:lpstr>
      <vt:lpstr>GillSans</vt:lpstr>
      <vt:lpstr>1_Office Theme</vt:lpstr>
      <vt:lpstr>PowerPoint Presentation</vt:lpstr>
      <vt:lpstr>LAYOUT PLAN</vt:lpstr>
      <vt:lpstr>LONGITUDINAL PROFILE</vt:lpstr>
      <vt:lpstr>LEVELS</vt:lpstr>
      <vt:lpstr>PROCEDURE (in the case of Oloolaiser DTF)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688</cp:revision>
  <cp:lastPrinted>2016-04-26T06:30:50Z</cp:lastPrinted>
  <dcterms:created xsi:type="dcterms:W3CDTF">2011-07-26T11:49:09Z</dcterms:created>
  <dcterms:modified xsi:type="dcterms:W3CDTF">2017-08-19T01:10:06Z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0008009c070000000000010271a00207f4000400038000</vt:lpwstr>
  </property>
</Properties>
</file>