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34" r:id="rId1"/>
  </p:sldMasterIdLst>
  <p:notesMasterIdLst>
    <p:notesMasterId r:id="rId7"/>
  </p:notesMasterIdLst>
  <p:handoutMasterIdLst>
    <p:handoutMasterId r:id="rId8"/>
  </p:handoutMasterIdLst>
  <p:sldIdLst>
    <p:sldId id="256" r:id="rId2"/>
    <p:sldId id="386" r:id="rId3"/>
    <p:sldId id="384" r:id="rId4"/>
    <p:sldId id="388" r:id="rId5"/>
    <p:sldId id="387" r:id="rId6"/>
  </p:sldIdLst>
  <p:sldSz cx="9144000" cy="6858000" type="screen4x3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87223"/>
    <a:srgbClr val="F9E761"/>
    <a:srgbClr val="FDB9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35" autoAdjust="0"/>
    <p:restoredTop sz="92718" autoAdjust="0"/>
  </p:normalViewPr>
  <p:slideViewPr>
    <p:cSldViewPr>
      <p:cViewPr varScale="1">
        <p:scale>
          <a:sx n="75" d="100"/>
          <a:sy n="75" d="100"/>
        </p:scale>
        <p:origin x="1501" y="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4697" tIns="47349" rIns="94697" bIns="47349" rtlCol="0"/>
          <a:lstStyle>
            <a:lvl1pPr algn="l" eaLnBrk="1" hangingPunct="1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4697" tIns="47349" rIns="94697" bIns="47349" rtlCol="0"/>
          <a:lstStyle>
            <a:lvl1pPr algn="r" eaLnBrk="1" hangingPunct="1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BA617A3-423B-4411-BA2D-4EB82C58D0D7}" type="datetimeFigureOut">
              <a:rPr lang="en-GB"/>
              <a:pPr>
                <a:defRPr/>
              </a:pPr>
              <a:t>19/08/2017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4697" tIns="47349" rIns="94697" bIns="47349" rtlCol="0" anchor="b"/>
          <a:lstStyle>
            <a:lvl1pPr algn="l" eaLnBrk="1" hangingPunct="1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4697" tIns="47349" rIns="94697" bIns="4734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pPr>
              <a:defRPr/>
            </a:pPr>
            <a:fld id="{1ED93B15-B940-49F9-810F-513D1F66DB5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4697" tIns="47349" rIns="94697" bIns="47349" rtlCol="0"/>
          <a:lstStyle>
            <a:lvl1pPr algn="l" eaLnBrk="1" hangingPunct="1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4697" tIns="47349" rIns="94697" bIns="47349" rtlCol="0"/>
          <a:lstStyle>
            <a:lvl1pPr algn="r" eaLnBrk="1" hangingPunct="1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D5DD04C-3A55-4599-9FD6-8008AE65B64B}" type="datetimeFigureOut">
              <a:rPr lang="en-GB"/>
              <a:pPr>
                <a:defRPr/>
              </a:pPr>
              <a:t>19/08/2017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97" tIns="47349" rIns="94697" bIns="47349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5637"/>
          </a:xfrm>
          <a:prstGeom prst="rect">
            <a:avLst/>
          </a:prstGeom>
        </p:spPr>
        <p:txBody>
          <a:bodyPr vert="horz" lIns="94697" tIns="47349" rIns="94697" bIns="47349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4697" tIns="47349" rIns="94697" bIns="47349" rtlCol="0" anchor="b"/>
          <a:lstStyle>
            <a:lvl1pPr algn="l" eaLnBrk="1" hangingPunct="1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4697" tIns="47349" rIns="94697" bIns="4734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pPr>
              <a:defRPr/>
            </a:pPr>
            <a:fld id="{269A31CF-4A49-4539-92D0-4CF1BF8AA1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4375" indent="-2190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415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87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59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31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3CBC2E0-4B22-4AAB-A4B8-03EA6D8E2567}" type="slidenum">
              <a:rPr lang="en-GB" altLang="en-US" smtClean="0"/>
              <a:pPr/>
              <a:t>1</a:t>
            </a:fld>
            <a:endParaRPr lang="en-GB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052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, Bullet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de-DE" noProof="0" dirty="0"/>
          </a:p>
        </p:txBody>
      </p:sp>
      <p:sp>
        <p:nvSpPr>
          <p:cNvPr id="5" name="Inhaltsplatzhalter 2"/>
          <p:cNvSpPr>
            <a:spLocks noGrp="1"/>
          </p:cNvSpPr>
          <p:nvPr>
            <p:ph idx="1"/>
          </p:nvPr>
        </p:nvSpPr>
        <p:spPr>
          <a:xfrm>
            <a:off x="684000" y="2448000"/>
            <a:ext cx="7776000" cy="3816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4175039856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124403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Grafik 7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7525"/>
            <a:ext cx="9144000" cy="634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 smtClean="0"/>
              <a:t>Titelmasterformat durch Klicken bearbeiten</a:t>
            </a:r>
            <a:endParaRPr lang="en-US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 smtClean="0"/>
              <a:t>Textmasterformat bearbeiten</a:t>
            </a:r>
          </a:p>
          <a:p>
            <a:pPr lvl="1"/>
            <a:r>
              <a:rPr lang="de-DE" altLang="en-US" smtClean="0"/>
              <a:t>Zweite Ebene</a:t>
            </a:r>
          </a:p>
          <a:p>
            <a:pPr lvl="2"/>
            <a:r>
              <a:rPr lang="de-DE" altLang="en-US" smtClean="0"/>
              <a:t>Dritte Ebene</a:t>
            </a:r>
          </a:p>
          <a:p>
            <a:pPr lvl="3"/>
            <a:r>
              <a:rPr lang="de-DE" altLang="en-US" smtClean="0"/>
              <a:t>Vierte Ebene</a:t>
            </a:r>
          </a:p>
          <a:p>
            <a:pPr lvl="4"/>
            <a:r>
              <a:rPr lang="de-DE" altLang="en-US" smtClean="0"/>
              <a:t>Fünfte Ebene</a:t>
            </a:r>
            <a:endParaRPr lang="en-US" alt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55" r:id="rId1"/>
    <p:sldLayoutId id="2147484356" r:id="rId2"/>
    <p:sldLayoutId id="2147484357" r:id="rId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 bwMode="auto">
          <a:xfrm>
            <a:off x="685800" y="381000"/>
            <a:ext cx="8031163" cy="144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6E645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en-ZA" sz="4400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S</a:t>
            </a:r>
            <a:r>
              <a:rPr lang="en-ZA" sz="3600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ETTING</a:t>
            </a:r>
            <a:r>
              <a:rPr lang="en-ZA" sz="4400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 O</a:t>
            </a:r>
            <a:r>
              <a:rPr lang="en-ZA" sz="3600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UT</a:t>
            </a:r>
            <a:r>
              <a:rPr lang="en-ZA" sz="4400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 </a:t>
            </a:r>
          </a:p>
          <a:p>
            <a:pPr algn="ctr">
              <a:defRPr/>
            </a:pPr>
            <a:r>
              <a:rPr lang="en-ZA" sz="3600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OF</a:t>
            </a:r>
            <a:r>
              <a:rPr lang="en-ZA" sz="4400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 </a:t>
            </a:r>
            <a:r>
              <a:rPr lang="en-ZA" sz="3600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THE</a:t>
            </a:r>
            <a:r>
              <a:rPr lang="en-ZA" sz="4400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 DTF M</a:t>
            </a:r>
            <a:r>
              <a:rPr lang="en-ZA" sz="3600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ODULES</a:t>
            </a:r>
            <a:endParaRPr lang="en-ZA" sz="1600" kern="0" dirty="0" smtClean="0">
              <a:solidFill>
                <a:schemeClr val="accent1"/>
              </a:solidFill>
              <a:latin typeface="GillSans" panose="020B0602020204020204" pitchFamily="34" charset="0"/>
            </a:endParaRPr>
          </a:p>
        </p:txBody>
      </p:sp>
      <p:pic>
        <p:nvPicPr>
          <p:cNvPr id="6147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6938" y="1981200"/>
            <a:ext cx="5068887" cy="3802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52400" y="-3175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ZA" altLang="en-US" sz="40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L</a:t>
            </a:r>
            <a:r>
              <a:rPr lang="en-ZA" altLang="en-US" sz="32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AYOUT </a:t>
            </a:r>
            <a:r>
              <a:rPr lang="en-ZA" altLang="en-US" sz="40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P</a:t>
            </a:r>
            <a:r>
              <a:rPr lang="en-ZA" altLang="en-US" sz="32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LAN</a:t>
            </a:r>
            <a:endParaRPr lang="en-ZA" altLang="en-US" sz="3200" b="1" kern="0" dirty="0">
              <a:solidFill>
                <a:schemeClr val="accent1"/>
              </a:solidFill>
              <a:latin typeface="GillSans" panose="020B0602020204020204" pitchFamily="34" charset="0"/>
            </a:endParaRPr>
          </a:p>
        </p:txBody>
      </p:sp>
      <p:pic>
        <p:nvPicPr>
          <p:cNvPr id="8195" name="Picture 2" descr="Résultat de recherche d'images pour &quot;dumpy level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252538"/>
            <a:ext cx="2749550" cy="274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Picture 4" descr="Image associé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4114800"/>
            <a:ext cx="1682750" cy="184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76200"/>
            <a:ext cx="4800600" cy="604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138" y="1774825"/>
            <a:ext cx="8924925" cy="407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52400" y="-3175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ZA" altLang="en-US" sz="40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L</a:t>
            </a:r>
            <a:r>
              <a:rPr lang="en-ZA" altLang="en-US" sz="32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ONGITUDINAL </a:t>
            </a:r>
            <a:r>
              <a:rPr lang="en-ZA" altLang="en-US" sz="40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P</a:t>
            </a:r>
            <a:r>
              <a:rPr lang="en-ZA" altLang="en-US" sz="32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ROFILE</a:t>
            </a:r>
            <a:endParaRPr lang="en-ZA" altLang="en-US" sz="3200" b="1" kern="0" dirty="0">
              <a:solidFill>
                <a:schemeClr val="accent1"/>
              </a:solidFill>
              <a:latin typeface="GillSans" panose="020B0602020204020204" pitchFamily="34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1752600" y="2668588"/>
            <a:ext cx="152400" cy="37941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1714500" y="2249488"/>
            <a:ext cx="939800" cy="4572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ZA" b="1" dirty="0">
                <a:solidFill>
                  <a:srgbClr val="FF0000"/>
                </a:solidFill>
              </a:rPr>
              <a:t>&lt; 1%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3251200" y="2897188"/>
            <a:ext cx="152400" cy="37941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3149600" y="2478088"/>
            <a:ext cx="939800" cy="4572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ZA" b="1" dirty="0">
                <a:solidFill>
                  <a:srgbClr val="FF0000"/>
                </a:solidFill>
              </a:rPr>
              <a:t>&lt; 1%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5549900" y="3048000"/>
            <a:ext cx="152400" cy="37941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5334000" y="2628900"/>
            <a:ext cx="1257300" cy="4572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ZA" b="1" dirty="0">
                <a:solidFill>
                  <a:srgbClr val="FF0000"/>
                </a:solidFill>
              </a:rPr>
              <a:t>&lt; 10%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685800" y="3700463"/>
            <a:ext cx="762000" cy="0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1" name="Rounded Rectangle 20"/>
          <p:cNvSpPr/>
          <p:nvPr/>
        </p:nvSpPr>
        <p:spPr>
          <a:xfrm>
            <a:off x="609600" y="3810000"/>
            <a:ext cx="914400" cy="42545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l-GR" sz="1400" b="1" dirty="0">
                <a:solidFill>
                  <a:schemeClr val="tx1"/>
                </a:solidFill>
              </a:rPr>
              <a:t>Δ</a:t>
            </a:r>
            <a:r>
              <a:rPr lang="en-ZA" sz="1400" b="1" dirty="0">
                <a:solidFill>
                  <a:schemeClr val="tx1"/>
                </a:solidFill>
              </a:rPr>
              <a:t> 0.8m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1981200" y="4022725"/>
            <a:ext cx="1143000" cy="0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5" name="Rounded Rectangle 24"/>
          <p:cNvSpPr/>
          <p:nvPr/>
        </p:nvSpPr>
        <p:spPr>
          <a:xfrm>
            <a:off x="2133600" y="4133850"/>
            <a:ext cx="914400" cy="42545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l-GR" sz="1400" b="1" dirty="0">
                <a:solidFill>
                  <a:schemeClr val="tx1"/>
                </a:solidFill>
              </a:rPr>
              <a:t>Δ</a:t>
            </a:r>
            <a:r>
              <a:rPr lang="en-ZA" sz="1400" b="1" dirty="0">
                <a:solidFill>
                  <a:schemeClr val="tx1"/>
                </a:solidFill>
              </a:rPr>
              <a:t> 0.1m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3403600" y="4022725"/>
            <a:ext cx="1270000" cy="0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7" name="Rounded Rectangle 26"/>
          <p:cNvSpPr/>
          <p:nvPr/>
        </p:nvSpPr>
        <p:spPr>
          <a:xfrm>
            <a:off x="3733800" y="4116388"/>
            <a:ext cx="711200" cy="42545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l-GR" sz="1400" b="1" dirty="0">
                <a:solidFill>
                  <a:schemeClr val="tx1"/>
                </a:solidFill>
              </a:rPr>
              <a:t>Δ</a:t>
            </a:r>
            <a:r>
              <a:rPr lang="en-ZA" sz="1400" b="1" dirty="0">
                <a:solidFill>
                  <a:schemeClr val="tx1"/>
                </a:solidFill>
              </a:rPr>
              <a:t> 1m</a:t>
            </a:r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7010400" y="4022725"/>
            <a:ext cx="1371600" cy="0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4" name="Rounded Rectangle 33"/>
          <p:cNvSpPr/>
          <p:nvPr/>
        </p:nvSpPr>
        <p:spPr>
          <a:xfrm>
            <a:off x="7391400" y="4133850"/>
            <a:ext cx="838200" cy="42545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l-GR" sz="1400" b="1" dirty="0">
                <a:solidFill>
                  <a:schemeClr val="tx1"/>
                </a:solidFill>
              </a:rPr>
              <a:t>Δ</a:t>
            </a:r>
            <a:r>
              <a:rPr lang="en-ZA" sz="1400" b="1" dirty="0">
                <a:solidFill>
                  <a:schemeClr val="tx1"/>
                </a:solidFill>
              </a:rPr>
              <a:t> 0.6m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16" grpId="0" animBg="1"/>
      <p:bldP spid="16" grpId="1" animBg="1"/>
      <p:bldP spid="18" grpId="0" animBg="1"/>
      <p:bldP spid="18" grpId="1" animBg="1"/>
      <p:bldP spid="21" grpId="0" animBg="1"/>
      <p:bldP spid="25" grpId="0" animBg="1"/>
      <p:bldP spid="27" grpId="0" animBg="1"/>
      <p:bldP spid="3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52400" y="-3175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ZA" altLang="en-US" sz="40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L</a:t>
            </a:r>
            <a:r>
              <a:rPr lang="en-ZA" altLang="en-US" sz="32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EVELS</a:t>
            </a:r>
            <a:endParaRPr lang="en-ZA" altLang="en-US" sz="3200" b="1" kern="0" dirty="0">
              <a:solidFill>
                <a:schemeClr val="accent1"/>
              </a:solidFill>
              <a:latin typeface="GillSans" panose="020B0602020204020204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04800" y="3581400"/>
          <a:ext cx="8610600" cy="210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38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89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128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35487">
                <a:tc>
                  <a:txBody>
                    <a:bodyPr/>
                    <a:lstStyle/>
                    <a:p>
                      <a:r>
                        <a:rPr lang="en-ZA" sz="1800" dirty="0" smtClean="0"/>
                        <a:t>Module inlet</a:t>
                      </a:r>
                      <a:endParaRPr lang="en-Z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800" dirty="0" smtClean="0"/>
                        <a:t>Distances [m]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800" dirty="0" smtClean="0"/>
                        <a:t>Minimum</a:t>
                      </a:r>
                      <a:r>
                        <a:rPr lang="en-ZA" sz="1800" baseline="0" dirty="0" smtClean="0"/>
                        <a:t> level difference [m]</a:t>
                      </a:r>
                      <a:endParaRPr lang="en-ZA" sz="18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8178">
                <a:tc>
                  <a:txBody>
                    <a:bodyPr/>
                    <a:lstStyle/>
                    <a:p>
                      <a:r>
                        <a:rPr lang="en-ZA" sz="1800" dirty="0" smtClean="0"/>
                        <a:t>Inlet RBBT and Inlet Settler</a:t>
                      </a:r>
                      <a:endParaRPr lang="en-Z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8178">
                <a:tc>
                  <a:txBody>
                    <a:bodyPr/>
                    <a:lstStyle/>
                    <a:p>
                      <a:r>
                        <a:rPr lang="en-ZA" sz="1800" dirty="0" smtClean="0"/>
                        <a:t>Inlet Settler and inlet ABR</a:t>
                      </a:r>
                      <a:endParaRPr lang="en-Z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1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8178">
                <a:tc>
                  <a:txBody>
                    <a:bodyPr/>
                    <a:lstStyle/>
                    <a:p>
                      <a:r>
                        <a:rPr lang="en-ZA" sz="1800" dirty="0" smtClean="0"/>
                        <a:t>Inlet ABR and Inlet VFCW</a:t>
                      </a:r>
                      <a:endParaRPr lang="en-Z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1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8178">
                <a:tc>
                  <a:txBody>
                    <a:bodyPr/>
                    <a:lstStyle/>
                    <a:p>
                      <a:r>
                        <a:rPr lang="en-ZA" sz="1800" dirty="0" smtClean="0"/>
                        <a:t>Inlet VFCW and Water body</a:t>
                      </a:r>
                      <a:endParaRPr lang="en-Z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3484563" y="4200525"/>
          <a:ext cx="1747837" cy="15367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478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4175">
                <a:tc>
                  <a:txBody>
                    <a:bodyPr/>
                    <a:lstStyle/>
                    <a:p>
                      <a:pPr algn="ctr"/>
                      <a:r>
                        <a:rPr lang="en-ZA" sz="1800" dirty="0" smtClean="0"/>
                        <a:t>5</a:t>
                      </a:r>
                      <a:endParaRPr lang="en-ZA" sz="1800" dirty="0"/>
                    </a:p>
                  </a:txBody>
                  <a:tcPr marL="91397" marR="91397" marT="45715" marB="45715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175">
                <a:tc>
                  <a:txBody>
                    <a:bodyPr/>
                    <a:lstStyle/>
                    <a:p>
                      <a:pPr algn="ctr"/>
                      <a:r>
                        <a:rPr lang="en-ZA" sz="1800" dirty="0" smtClean="0"/>
                        <a:t>1</a:t>
                      </a:r>
                      <a:endParaRPr lang="en-ZA" sz="1800" dirty="0"/>
                    </a:p>
                  </a:txBody>
                  <a:tcPr marL="91397" marR="91397" marT="45715" marB="45715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4175">
                <a:tc>
                  <a:txBody>
                    <a:bodyPr/>
                    <a:lstStyle/>
                    <a:p>
                      <a:pPr algn="ctr"/>
                      <a:r>
                        <a:rPr lang="en-ZA" sz="1800" dirty="0" smtClean="0"/>
                        <a:t>20</a:t>
                      </a:r>
                      <a:endParaRPr lang="en-ZA" sz="1800" dirty="0"/>
                    </a:p>
                  </a:txBody>
                  <a:tcPr marL="91397" marR="91397" marT="45715" marB="45715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4175">
                <a:tc>
                  <a:txBody>
                    <a:bodyPr/>
                    <a:lstStyle/>
                    <a:p>
                      <a:pPr algn="ctr"/>
                      <a:r>
                        <a:rPr lang="en-ZA" sz="1800" dirty="0" smtClean="0"/>
                        <a:t>450</a:t>
                      </a:r>
                      <a:endParaRPr lang="en-ZA" sz="1800" dirty="0"/>
                    </a:p>
                  </a:txBody>
                  <a:tcPr marL="91397" marR="91397" marT="45715" marB="45715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/>
        </p:nvGraphicFramePr>
        <p:xfrm>
          <a:off x="5218113" y="4200525"/>
          <a:ext cx="3683000" cy="15367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8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4175">
                <a:tc>
                  <a:txBody>
                    <a:bodyPr/>
                    <a:lstStyle/>
                    <a:p>
                      <a:pPr algn="ctr"/>
                      <a:r>
                        <a:rPr lang="en-ZA" sz="1800" dirty="0" smtClean="0"/>
                        <a:t>0.8 + 0.05 = 0.85</a:t>
                      </a:r>
                      <a:endParaRPr lang="en-ZA" sz="1800" dirty="0"/>
                    </a:p>
                  </a:txBody>
                  <a:tcPr marL="91451" marR="91451" marT="45715" marB="45715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175">
                <a:tc>
                  <a:txBody>
                    <a:bodyPr/>
                    <a:lstStyle/>
                    <a:p>
                      <a:pPr algn="ctr"/>
                      <a:r>
                        <a:rPr lang="en-ZA" sz="1800" dirty="0" smtClean="0"/>
                        <a:t>1 + 0.1 = 1.1</a:t>
                      </a:r>
                      <a:endParaRPr lang="en-ZA" sz="1800" dirty="0"/>
                    </a:p>
                  </a:txBody>
                  <a:tcPr marL="91451" marR="91451" marT="45715" marB="45715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4175">
                <a:tc>
                  <a:txBody>
                    <a:bodyPr/>
                    <a:lstStyle/>
                    <a:p>
                      <a:pPr algn="ctr"/>
                      <a:r>
                        <a:rPr lang="en-ZA" sz="1800" dirty="0" smtClean="0"/>
                        <a:t>1 + 0.2 = 1.2</a:t>
                      </a:r>
                      <a:endParaRPr lang="en-ZA" sz="1800" dirty="0"/>
                    </a:p>
                  </a:txBody>
                  <a:tcPr marL="91451" marR="91451" marT="45715" marB="45715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4175">
                <a:tc>
                  <a:txBody>
                    <a:bodyPr/>
                    <a:lstStyle/>
                    <a:p>
                      <a:pPr algn="ctr"/>
                      <a:r>
                        <a:rPr lang="en-ZA" sz="1800" dirty="0" smtClean="0"/>
                        <a:t>4.5</a:t>
                      </a:r>
                      <a:endParaRPr lang="en-ZA" sz="1800" dirty="0"/>
                    </a:p>
                  </a:txBody>
                  <a:tcPr marL="91451" marR="91451" marT="45715" marB="45715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10279" name="Group 32"/>
          <p:cNvGrpSpPr>
            <a:grpSpLocks/>
          </p:cNvGrpSpPr>
          <p:nvPr/>
        </p:nvGrpSpPr>
        <p:grpSpPr bwMode="auto">
          <a:xfrm>
            <a:off x="2514600" y="152400"/>
            <a:ext cx="6629400" cy="2995613"/>
            <a:chOff x="2286000" y="304800"/>
            <a:chExt cx="6629401" cy="2995656"/>
          </a:xfrm>
        </p:grpSpPr>
        <p:pic>
          <p:nvPicPr>
            <p:cNvPr id="10280" name="Picture 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6000" y="304800"/>
              <a:ext cx="6629401" cy="29956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8" name="Straight Arrow Connector 7"/>
            <p:cNvCxnSpPr/>
            <p:nvPr/>
          </p:nvCxnSpPr>
          <p:spPr>
            <a:xfrm>
              <a:off x="2670175" y="1685945"/>
              <a:ext cx="563563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headEnd type="triangle"/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9" name="Rounded Rectangle 8"/>
            <p:cNvSpPr/>
            <p:nvPr/>
          </p:nvSpPr>
          <p:spPr>
            <a:xfrm>
              <a:off x="2590800" y="1795484"/>
              <a:ext cx="676275" cy="244479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l-GR" sz="1100" b="1" dirty="0">
                  <a:solidFill>
                    <a:schemeClr val="tx1"/>
                  </a:solidFill>
                </a:rPr>
                <a:t>Δ</a:t>
              </a:r>
              <a:r>
                <a:rPr lang="en-ZA" sz="1100" b="1" dirty="0">
                  <a:solidFill>
                    <a:schemeClr val="tx1"/>
                  </a:solidFill>
                </a:rPr>
                <a:t> 0.8m</a:t>
              </a:r>
            </a:p>
          </p:txBody>
        </p:sp>
        <p:cxnSp>
          <p:nvCxnSpPr>
            <p:cNvPr id="10" name="Straight Arrow Connector 9"/>
            <p:cNvCxnSpPr/>
            <p:nvPr/>
          </p:nvCxnSpPr>
          <p:spPr>
            <a:xfrm>
              <a:off x="3654425" y="1955824"/>
              <a:ext cx="844550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headEnd type="triangle"/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11" name="Rounded Rectangle 10"/>
            <p:cNvSpPr/>
            <p:nvPr/>
          </p:nvSpPr>
          <p:spPr>
            <a:xfrm>
              <a:off x="3810000" y="2065363"/>
              <a:ext cx="676275" cy="244479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l-GR" sz="1100" b="1" dirty="0">
                  <a:solidFill>
                    <a:schemeClr val="tx1"/>
                  </a:solidFill>
                </a:rPr>
                <a:t>Δ</a:t>
              </a:r>
              <a:r>
                <a:rPr lang="en-ZA" sz="1100" b="1" dirty="0">
                  <a:solidFill>
                    <a:schemeClr val="tx1"/>
                  </a:solidFill>
                </a:rPr>
                <a:t> 0.1m</a:t>
              </a:r>
            </a:p>
          </p:txBody>
        </p:sp>
        <p:cxnSp>
          <p:nvCxnSpPr>
            <p:cNvPr id="12" name="Straight Arrow Connector 11"/>
            <p:cNvCxnSpPr/>
            <p:nvPr/>
          </p:nvCxnSpPr>
          <p:spPr>
            <a:xfrm>
              <a:off x="4616450" y="1947887"/>
              <a:ext cx="939800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headEnd type="triangle"/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13" name="Rounded Rectangle 12"/>
            <p:cNvSpPr/>
            <p:nvPr/>
          </p:nvSpPr>
          <p:spPr>
            <a:xfrm>
              <a:off x="4956175" y="2039963"/>
              <a:ext cx="525463" cy="244479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l-GR" sz="1100" b="1" dirty="0">
                  <a:solidFill>
                    <a:schemeClr val="tx1"/>
                  </a:solidFill>
                </a:rPr>
                <a:t>Δ</a:t>
              </a:r>
              <a:r>
                <a:rPr lang="en-ZA" sz="1100" b="1" dirty="0">
                  <a:solidFill>
                    <a:schemeClr val="tx1"/>
                  </a:solidFill>
                </a:rPr>
                <a:t> 1m</a:t>
              </a:r>
            </a:p>
          </p:txBody>
        </p:sp>
        <p:cxnSp>
          <p:nvCxnSpPr>
            <p:cNvPr id="14" name="Straight Arrow Connector 13"/>
            <p:cNvCxnSpPr/>
            <p:nvPr/>
          </p:nvCxnSpPr>
          <p:spPr>
            <a:xfrm>
              <a:off x="7345364" y="1981224"/>
              <a:ext cx="1016000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headEnd type="triangle"/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15" name="Rounded Rectangle 14"/>
            <p:cNvSpPr/>
            <p:nvPr/>
          </p:nvSpPr>
          <p:spPr>
            <a:xfrm>
              <a:off x="7735889" y="2090764"/>
              <a:ext cx="620712" cy="244479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l-GR" sz="1100" b="1" dirty="0">
                  <a:solidFill>
                    <a:schemeClr val="tx1"/>
                  </a:solidFill>
                </a:rPr>
                <a:t>Δ</a:t>
              </a:r>
              <a:r>
                <a:rPr lang="en-ZA" sz="1100" b="1" dirty="0">
                  <a:solidFill>
                    <a:schemeClr val="tx1"/>
                  </a:solidFill>
                </a:rPr>
                <a:t> 0.6m</a:t>
              </a:r>
            </a:p>
          </p:txBody>
        </p:sp>
        <p:cxnSp>
          <p:nvCxnSpPr>
            <p:cNvPr id="26" name="Straight Arrow Connector 25"/>
            <p:cNvCxnSpPr/>
            <p:nvPr/>
          </p:nvCxnSpPr>
          <p:spPr>
            <a:xfrm flipH="1">
              <a:off x="3500438" y="1052524"/>
              <a:ext cx="152400" cy="381005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Oval 26"/>
            <p:cNvSpPr/>
            <p:nvPr/>
          </p:nvSpPr>
          <p:spPr>
            <a:xfrm>
              <a:off x="3462338" y="862021"/>
              <a:ext cx="858837" cy="228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ZA" sz="1400" b="1" dirty="0">
                  <a:solidFill>
                    <a:srgbClr val="FF0000"/>
                  </a:solidFill>
                </a:rPr>
                <a:t>&lt; 1%</a:t>
              </a:r>
            </a:p>
          </p:txBody>
        </p:sp>
        <p:cxnSp>
          <p:nvCxnSpPr>
            <p:cNvPr id="28" name="Straight Arrow Connector 27"/>
            <p:cNvCxnSpPr/>
            <p:nvPr/>
          </p:nvCxnSpPr>
          <p:spPr>
            <a:xfrm flipH="1">
              <a:off x="4587875" y="1104911"/>
              <a:ext cx="152400" cy="379418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Oval 28"/>
            <p:cNvSpPr/>
            <p:nvPr/>
          </p:nvSpPr>
          <p:spPr>
            <a:xfrm>
              <a:off x="4486275" y="914409"/>
              <a:ext cx="889000" cy="228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ZA" sz="1400" b="1" dirty="0">
                  <a:solidFill>
                    <a:srgbClr val="FF0000"/>
                  </a:solidFill>
                </a:rPr>
                <a:t>&lt; 1%</a:t>
              </a:r>
            </a:p>
          </p:txBody>
        </p:sp>
        <p:cxnSp>
          <p:nvCxnSpPr>
            <p:cNvPr id="30" name="Straight Arrow Connector 29"/>
            <p:cNvCxnSpPr/>
            <p:nvPr/>
          </p:nvCxnSpPr>
          <p:spPr>
            <a:xfrm flipH="1">
              <a:off x="6419851" y="1231913"/>
              <a:ext cx="152400" cy="379418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Oval 30"/>
            <p:cNvSpPr/>
            <p:nvPr/>
          </p:nvSpPr>
          <p:spPr>
            <a:xfrm>
              <a:off x="6203951" y="1049349"/>
              <a:ext cx="1071563" cy="220665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ZA" sz="1400" b="1" dirty="0">
                  <a:solidFill>
                    <a:srgbClr val="FF0000"/>
                  </a:solidFill>
                </a:rPr>
                <a:t>&lt; 10%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52400" y="-3175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ZA" altLang="en-US" sz="40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P</a:t>
            </a:r>
            <a:r>
              <a:rPr lang="en-ZA" altLang="en-US" sz="32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ROCEDURE </a:t>
            </a:r>
            <a:r>
              <a:rPr lang="en-ZA" altLang="en-US" sz="28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(in the case of </a:t>
            </a:r>
            <a:r>
              <a:rPr lang="en-ZA" altLang="en-US" sz="2800" b="1" kern="0" dirty="0" err="1" smtClean="0">
                <a:solidFill>
                  <a:schemeClr val="accent1"/>
                </a:solidFill>
                <a:latin typeface="GillSans" panose="020B0602020204020204" pitchFamily="34" charset="0"/>
              </a:rPr>
              <a:t>Oloolaiser</a:t>
            </a:r>
            <a:r>
              <a:rPr lang="en-ZA" altLang="en-US" sz="28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 DTF)</a:t>
            </a:r>
            <a:endParaRPr lang="en-ZA" altLang="en-US" sz="2800" b="1" kern="0" dirty="0">
              <a:solidFill>
                <a:schemeClr val="accent1"/>
              </a:solidFill>
              <a:latin typeface="GillSans" panose="020B0602020204020204" pitchFamily="34" charset="0"/>
            </a:endParaRPr>
          </a:p>
        </p:txBody>
      </p:sp>
      <p:sp>
        <p:nvSpPr>
          <p:cNvPr id="11267" name="TextBox 4"/>
          <p:cNvSpPr txBox="1">
            <a:spLocks noChangeArrowheads="1"/>
          </p:cNvSpPr>
          <p:nvPr/>
        </p:nvSpPr>
        <p:spPr bwMode="auto">
          <a:xfrm>
            <a:off x="304800" y="990600"/>
            <a:ext cx="7924800" cy="418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Font typeface="Calibri Light" panose="020F0302020204030204" pitchFamily="34" charset="0"/>
              <a:buAutoNum type="arabicPeriod"/>
            </a:pPr>
            <a:r>
              <a:rPr lang="en-ZA" altLang="en-US" sz="1800">
                <a:latin typeface="Arial" panose="020B0604020202020204" pitchFamily="34" charset="0"/>
              </a:rPr>
              <a:t>Mark the position of the first module RBBT with pegs (on the 4 corners), using the distances from the layout plan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Font typeface="Calibri Light" panose="020F0302020204030204" pitchFamily="34" charset="0"/>
              <a:buAutoNum type="arabicPeriod"/>
            </a:pPr>
            <a:r>
              <a:rPr lang="en-ZA" altLang="en-US" sz="1800">
                <a:latin typeface="Arial" panose="020B0604020202020204" pitchFamily="34" charset="0"/>
              </a:rPr>
              <a:t>Mark the position of the Settler using the distances from the layout plan and double checking the expected level from the longitudinal profile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Font typeface="Calibri Light" panose="020F0302020204030204" pitchFamily="34" charset="0"/>
              <a:buAutoNum type="arabicPeriod"/>
            </a:pPr>
            <a:r>
              <a:rPr lang="en-ZA" altLang="en-US" sz="1800">
                <a:latin typeface="Arial" panose="020B0604020202020204" pitchFamily="34" charset="0"/>
              </a:rPr>
              <a:t>Same way: mark the position of the ABR (distances double checked with levels)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Font typeface="Calibri Light" panose="020F0302020204030204" pitchFamily="34" charset="0"/>
              <a:buAutoNum type="arabicPeriod"/>
            </a:pPr>
            <a:r>
              <a:rPr lang="en-ZA" altLang="en-US" sz="1800">
                <a:latin typeface="Arial" panose="020B0604020202020204" pitchFamily="34" charset="0"/>
              </a:rPr>
              <a:t>Same way mark the position of the VFCW (distances double checked with levels)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Font typeface="Calibri Light" panose="020F0302020204030204" pitchFamily="34" charset="0"/>
              <a:buAutoNum type="arabicPeriod"/>
            </a:pPr>
            <a:r>
              <a:rPr lang="en-ZA" altLang="en-US" sz="1800">
                <a:latin typeface="Arial" panose="020B0604020202020204" pitchFamily="34" charset="0"/>
              </a:rPr>
              <a:t>Mark the position of the SDB, the Operator Store and the incinerator using the layout plan (levels not as important as with the rest of the modules)</a:t>
            </a:r>
          </a:p>
          <a:p>
            <a:pPr>
              <a:lnSpc>
                <a:spcPct val="100000"/>
              </a:lnSpc>
              <a:spcBef>
                <a:spcPct val="0"/>
              </a:spcBef>
              <a:buFont typeface="Calibri Light" panose="020F0302020204030204" pitchFamily="34" charset="0"/>
              <a:buAutoNum type="arabicPeriod"/>
            </a:pPr>
            <a:endParaRPr lang="en-ZA" altLang="en-US" sz="1800">
              <a:latin typeface="Arial" panose="020B0604020202020204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04800" y="4953000"/>
            <a:ext cx="8229600" cy="842963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en-ZA" b="1" dirty="0"/>
              <a:t>Remember: </a:t>
            </a:r>
            <a:r>
              <a:rPr lang="en-ZA" dirty="0"/>
              <a:t>the </a:t>
            </a:r>
            <a:r>
              <a:rPr lang="en-ZA" dirty="0" err="1"/>
              <a:t>BoQ</a:t>
            </a:r>
            <a:r>
              <a:rPr lang="en-ZA" dirty="0"/>
              <a:t> has been done according to the initial setting out. Changing the setting out might lead to a variation in costs (excavation)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790</TotalTime>
  <Words>242</Words>
  <Application>Microsoft Office PowerPoint</Application>
  <PresentationFormat>On-screen Show (4:3)</PresentationFormat>
  <Paragraphs>42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 Light</vt:lpstr>
      <vt:lpstr>Calibri</vt:lpstr>
      <vt:lpstr>GillSans</vt:lpstr>
      <vt:lpstr>1_Office Theme</vt:lpstr>
      <vt:lpstr>PowerPoint Presentation</vt:lpstr>
      <vt:lpstr>LAYOUT PLAN</vt:lpstr>
      <vt:lpstr>LONGITUDINAL PROFILE</vt:lpstr>
      <vt:lpstr>LEVELS</vt:lpstr>
      <vt:lpstr>PROCEDURE (in the case of Oloolaiser DTF)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Water Services Trust Fund</dc:title>
  <dc:creator>Maria.Notley</dc:creator>
  <cp:lastModifiedBy>Bernard Njenga</cp:lastModifiedBy>
  <cp:revision>688</cp:revision>
  <cp:lastPrinted>2016-04-26T06:30:50Z</cp:lastPrinted>
  <dcterms:created xsi:type="dcterms:W3CDTF">2011-07-26T11:49:09Z</dcterms:created>
  <dcterms:modified xsi:type="dcterms:W3CDTF">2017-08-19T01:10:06Z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TAG2">
    <vt:lpwstr>0008009c070000000000010271a00207f4000400038000</vt:lpwstr>
  </property>
</Properties>
</file>